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IBM Plex Mono SemiBold"/>
      <p:regular r:id="rId52"/>
      <p:bold r:id="rId53"/>
      <p:italic r:id="rId54"/>
      <p:boldItalic r:id="rId55"/>
    </p:embeddedFont>
    <p:embeddedFont>
      <p:font typeface="IBM Plex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IBMPlexMono-bold.fntdata"/><Relationship Id="rId12" Type="http://schemas.openxmlformats.org/officeDocument/2006/relationships/slide" Target="slides/slide7.xml"/><Relationship Id="rId56" Type="http://schemas.openxmlformats.org/officeDocument/2006/relationships/font" Target="fonts/IBMPlexMono-regular.fntdata"/><Relationship Id="rId15" Type="http://schemas.openxmlformats.org/officeDocument/2006/relationships/slide" Target="slides/slide10.xml"/><Relationship Id="rId59" Type="http://schemas.openxmlformats.org/officeDocument/2006/relationships/font" Target="fonts/IBMPlexMono-boldItalic.fntdata"/><Relationship Id="rId14" Type="http://schemas.openxmlformats.org/officeDocument/2006/relationships/slide" Target="slides/slide9.xml"/><Relationship Id="rId58" Type="http://schemas.openxmlformats.org/officeDocument/2006/relationships/font" Target="fonts/IBMPlex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8" name="Google Shape;19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8" name="Google Shape;11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7.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9820" y="4891899"/>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Asvitha Vibeeshanan</a:t>
            </a:r>
            <a:endParaRPr/>
          </a:p>
          <a:p>
            <a:pPr indent="0" lvl="0" marL="0" marR="0" rtl="0" algn="l">
              <a:spcBef>
                <a:spcPts val="0"/>
              </a:spcBef>
              <a:spcAft>
                <a:spcPts val="0"/>
              </a:spcAft>
              <a:buNone/>
            </a:pPr>
            <a:r>
              <a:rPr lang="en-US" sz="1800">
                <a:solidFill>
                  <a:schemeClr val="lt2"/>
                </a:solidFill>
              </a:rPr>
              <a:t>22</a:t>
            </a:r>
            <a:r>
              <a:rPr baseline="30000" lang="en-US" sz="1800">
                <a:solidFill>
                  <a:schemeClr val="lt2"/>
                </a:solidFill>
                <a:latin typeface="Arial"/>
                <a:ea typeface="Arial"/>
                <a:cs typeface="Arial"/>
                <a:sym typeface="Arial"/>
              </a:rPr>
              <a:t>nd</a:t>
            </a:r>
            <a:r>
              <a:rPr lang="en-US" sz="1800">
                <a:solidFill>
                  <a:schemeClr val="lt2"/>
                </a:solidFill>
                <a:latin typeface="Arial"/>
                <a:ea typeface="Arial"/>
                <a:cs typeface="Arial"/>
                <a:sym typeface="Arial"/>
              </a:rPr>
              <a:t> </a:t>
            </a:r>
            <a:r>
              <a:rPr lang="en-US" sz="1800">
                <a:solidFill>
                  <a:schemeClr val="lt2"/>
                </a:solidFill>
              </a:rPr>
              <a:t>June</a:t>
            </a:r>
            <a:r>
              <a:rPr lang="en-US" sz="1800">
                <a:solidFill>
                  <a:schemeClr val="lt2"/>
                </a:solidFill>
                <a:latin typeface="Arial"/>
                <a:ea typeface="Arial"/>
                <a:cs typeface="Arial"/>
                <a:sym typeface="Arial"/>
              </a:rPr>
              <a:t> 202</a:t>
            </a:r>
            <a:r>
              <a:rPr lang="en-US" sz="1800">
                <a:solidFill>
                  <a:schemeClr val="lt2"/>
                </a:solidFill>
              </a:rPr>
              <a:t>2</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24"/>
          <p:cNvSpPr txBox="1"/>
          <p:nvPr>
            <p:ph idx="1" type="body"/>
          </p:nvPr>
        </p:nvSpPr>
        <p:spPr>
          <a:xfrm>
            <a:off x="6027812" y="1486343"/>
            <a:ext cx="5430160" cy="4740049"/>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performed exploratory data analysis and determined the training labels.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number of launches at each site, and the number and occurrence of each orbits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created landing outcome label from outcome column and exported the results to csv.</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latin typeface="Arial"/>
                <a:ea typeface="Arial"/>
                <a:cs typeface="Arial"/>
                <a:sym typeface="Arial"/>
              </a:rPr>
              <a:t>https://github.com/chuksoo/IBM-Data-Science-Capstone-SpaceX/blob/main/Data%20Wrangling.ipynb.</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4" name="Google Shape;154;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
        <p:nvSpPr>
          <p:cNvPr id="155" name="Google Shape;155;p24"/>
          <p:cNvSpPr txBox="1"/>
          <p:nvPr/>
        </p:nvSpPr>
        <p:spPr>
          <a:xfrm>
            <a:off x="838200" y="1486343"/>
            <a:ext cx="5257800" cy="4740049"/>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id="156" name="Google Shape;156;p24"/>
          <p:cNvPicPr preferRelativeResize="0"/>
          <p:nvPr/>
        </p:nvPicPr>
        <p:blipFill rotWithShape="1">
          <a:blip r:embed="rId4">
            <a:alphaModFix/>
          </a:blip>
          <a:srcRect b="0" l="0" r="0" t="0"/>
          <a:stretch/>
        </p:blipFill>
        <p:spPr>
          <a:xfrm>
            <a:off x="838201" y="1488855"/>
            <a:ext cx="5017252" cy="3986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5"/>
          <p:cNvSpPr txBox="1"/>
          <p:nvPr>
            <p:ph idx="12" type="sldNum"/>
          </p:nvPr>
        </p:nvSpPr>
        <p:spPr>
          <a:xfrm>
            <a:off x="8714772" y="6433577"/>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2" name="Google Shape;162;p25"/>
          <p:cNvSpPr txBox="1"/>
          <p:nvPr>
            <p:ph idx="1" type="body"/>
          </p:nvPr>
        </p:nvSpPr>
        <p:spPr>
          <a:xfrm>
            <a:off x="770010" y="1495703"/>
            <a:ext cx="4987333" cy="493150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explored the data by visualizing the relationship between flight number and launch Site, payload and launch site, success rate of each orbit type, flight number and orbit type, the launch success yearly trend.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3" name="Google Shape;163;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
        <p:nvSpPr>
          <p:cNvPr id="164" name="Google Shape;164;p25"/>
          <p:cNvSpPr txBox="1"/>
          <p:nvPr/>
        </p:nvSpPr>
        <p:spPr>
          <a:xfrm>
            <a:off x="6096000" y="1495703"/>
            <a:ext cx="5189611" cy="4931508"/>
          </a:xfrm>
          <a:prstGeom prst="rect">
            <a:avLst/>
          </a:prstGeom>
          <a:noFill/>
          <a:ln>
            <a:noFill/>
          </a:ln>
        </p:spPr>
        <p:txBody>
          <a:bodyPr anchorCtr="0" anchor="t" bIns="45700" lIns="91425" spcFirstLastPara="1" rIns="91425" wrap="square" tIns="45700">
            <a:no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latin typeface="Arial"/>
                <a:ea typeface="Arial"/>
                <a:cs typeface="Arial"/>
                <a:sym typeface="Arial"/>
              </a:rPr>
              <a:t>https://github.com/chuksoo/IBM-Data-Science-Capstone-SpaceX/blob/main/EDA%20with%20Data%20Visualization.ipynb</a:t>
            </a:r>
            <a:endParaRPr sz="2800">
              <a:solidFill>
                <a:schemeClr val="dk1"/>
              </a:solidFill>
              <a:latin typeface="Calibri"/>
              <a:ea typeface="Calibri"/>
              <a:cs typeface="Calibri"/>
              <a:sym typeface="Calibri"/>
            </a:endParaRPr>
          </a:p>
        </p:txBody>
      </p:sp>
      <p:pic>
        <p:nvPicPr>
          <p:cNvPr id="165" name="Google Shape;165;p25"/>
          <p:cNvPicPr preferRelativeResize="0"/>
          <p:nvPr/>
        </p:nvPicPr>
        <p:blipFill rotWithShape="1">
          <a:blip r:embed="rId4">
            <a:alphaModFix/>
          </a:blip>
          <a:srcRect b="0" l="0" r="0" t="0"/>
          <a:stretch/>
        </p:blipFill>
        <p:spPr>
          <a:xfrm>
            <a:off x="770011" y="3669829"/>
            <a:ext cx="5000794" cy="2757382"/>
          </a:xfrm>
          <a:prstGeom prst="rect">
            <a:avLst/>
          </a:prstGeom>
          <a:noFill/>
          <a:ln>
            <a:noFill/>
          </a:ln>
        </p:spPr>
      </p:pic>
      <p:pic>
        <p:nvPicPr>
          <p:cNvPr id="166" name="Google Shape;166;p25"/>
          <p:cNvPicPr preferRelativeResize="0"/>
          <p:nvPr/>
        </p:nvPicPr>
        <p:blipFill rotWithShape="1">
          <a:blip r:embed="rId5">
            <a:alphaModFix/>
          </a:blip>
          <a:srcRect b="0" l="0" r="0" t="0"/>
          <a:stretch/>
        </p:blipFill>
        <p:spPr>
          <a:xfrm>
            <a:off x="6096000" y="1495703"/>
            <a:ext cx="5189612" cy="29657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2" name="Google Shape;172;p26"/>
          <p:cNvSpPr txBox="1"/>
          <p:nvPr>
            <p:ph idx="1" type="body"/>
          </p:nvPr>
        </p:nvSpPr>
        <p:spPr>
          <a:xfrm>
            <a:off x="770010" y="1396721"/>
            <a:ext cx="9745589" cy="476119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loaded the SpaceX dataset into a PostgreSQL database without leaving the jupyter notebook.</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applied EDA with SQL to get insight from the data. We wrote queries to find out for instance:</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names of unique launch sites in the space mission.</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total payload mass carried by boosters launched by NASA (CRS)</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average payload mass carried by booster version F9 v1.1</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total number of successful and failure mission outcomes</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failed landing outcomes in drone ship, their booster version and launch site names.</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latin typeface="Arial"/>
                <a:ea typeface="Arial"/>
                <a:cs typeface="Arial"/>
                <a:sym typeface="Arial"/>
              </a:rPr>
              <a:t>https://github.com/chuksoo/IBM-Data-Science-Capstone-SpaceX/blob/main/EDA%20with%20SQL.ipynb</a:t>
            </a:r>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3" name="Google Shape;173;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9" name="Google Shape;179;p27"/>
          <p:cNvSpPr txBox="1"/>
          <p:nvPr>
            <p:ph idx="1" type="body"/>
          </p:nvPr>
        </p:nvSpPr>
        <p:spPr>
          <a:xfrm>
            <a:off x="838200" y="1507253"/>
            <a:ext cx="10515600" cy="471913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marked all launch sites, and added map objects such as markers, circles, lines to mark the success or failure of launches for each site on the folium map.</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assigned the feature launch outcomes (failure or success) to class 0 and 1.i.e., 0 for failure, and 1 for success.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Using the color-labeled marker clusters, we identified which launch sites have relatively high success rate.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distances between a launch site to its proximities. We answered some question for instance:</a:t>
            </a:r>
            <a:endParaRPr/>
          </a:p>
          <a:p>
            <a:pPr indent="-228600" lvl="1" marL="685800" marR="0" rtl="0" algn="l">
              <a:lnSpc>
                <a:spcPct val="100000"/>
              </a:lnSpc>
              <a:spcBef>
                <a:spcPts val="1400"/>
              </a:spcBef>
              <a:spcAft>
                <a:spcPts val="0"/>
              </a:spcAft>
              <a:buClr>
                <a:srgbClr val="757070"/>
              </a:buClr>
              <a:buSzPts val="1800"/>
              <a:buFont typeface="Arial"/>
              <a:buChar char="-"/>
            </a:pPr>
            <a:r>
              <a:rPr b="0" i="0" lang="en-US" sz="1800" u="none" cap="none" strike="noStrike">
                <a:solidFill>
                  <a:srgbClr val="757070"/>
                </a:solidFill>
                <a:latin typeface="Arial"/>
                <a:ea typeface="Arial"/>
                <a:cs typeface="Arial"/>
                <a:sym typeface="Arial"/>
              </a:rPr>
              <a:t>Are launch sites near railways, highways and coastlines.</a:t>
            </a:r>
            <a:endParaRPr/>
          </a:p>
          <a:p>
            <a:pPr indent="-228600" lvl="1" marL="685800" marR="0" rtl="0" algn="l">
              <a:lnSpc>
                <a:spcPct val="100000"/>
              </a:lnSpc>
              <a:spcBef>
                <a:spcPts val="1400"/>
              </a:spcBef>
              <a:spcAft>
                <a:spcPts val="0"/>
              </a:spcAft>
              <a:buClr>
                <a:srgbClr val="757070"/>
              </a:buClr>
              <a:buSzPts val="1800"/>
              <a:buFont typeface="Arial"/>
              <a:buChar char="-"/>
            </a:pPr>
            <a:r>
              <a:rPr b="0" i="0" lang="en-US" sz="1800" u="none" cap="none" strike="noStrike">
                <a:solidFill>
                  <a:srgbClr val="757070"/>
                </a:solidFill>
                <a:latin typeface="Arial"/>
                <a:ea typeface="Arial"/>
                <a:cs typeface="Arial"/>
                <a:sym typeface="Arial"/>
              </a:rPr>
              <a:t>Do launch sites keep certain distance away from cities.</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0" name="Google Shape;180;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6" name="Google Shape;186;p28"/>
          <p:cNvSpPr txBox="1"/>
          <p:nvPr>
            <p:ph idx="1" type="body"/>
          </p:nvPr>
        </p:nvSpPr>
        <p:spPr>
          <a:xfrm>
            <a:off x="1031267" y="1825625"/>
            <a:ext cx="9745589" cy="3288986"/>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built an interactive dashboard with Plotly dash</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plotted pie charts showing the total launches by a certain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plotted scatter graph showing the relationship with Outcome and Payload Mass (Kg) for the different booster version.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latin typeface="Arial"/>
                <a:ea typeface="Arial"/>
                <a:cs typeface="Arial"/>
                <a:sym typeface="Arial"/>
              </a:rPr>
              <a:t>https://github.com/chuksoo/IBM-Data-Science-Capstone-SpaceX/blob/main/app.py</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7" name="Google Shape;187;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3" name="Google Shape;193;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loaded the data using numpy and pandas, transformed the data, split our data into training and testing.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built different machine learning models and tune different hyperparameters using GridSearchCV.</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accuracy as the metric for our model, improved the model using feature engineering and algorithm tuning.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found the best performing classification model.</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latin typeface="Arial"/>
                <a:ea typeface="Arial"/>
                <a:cs typeface="Arial"/>
                <a:sym typeface="Arial"/>
              </a:rPr>
              <a:t>https://github.com/chuksoo/IBM-Data-Science-Capstone-SpaceX/blob/main/Machine%20Learning%20Prediction.ipynb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4" name="Google Shape;194;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0"/>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01" name="Google Shape;201;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2" name="Google Shape;202;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txBox="1"/>
          <p:nvPr>
            <p:ph idx="1" type="body"/>
          </p:nvPr>
        </p:nvSpPr>
        <p:spPr>
          <a:xfrm>
            <a:off x="864972" y="2057400"/>
            <a:ext cx="10592999" cy="96715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From the plot, we found that the larger the flight amount at a launch site, the greater the success rate at a launch site.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13" name="Google Shape;213;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4" name="Google Shape;214;p32"/>
          <p:cNvPicPr preferRelativeResize="0"/>
          <p:nvPr/>
        </p:nvPicPr>
        <p:blipFill rotWithShape="1">
          <a:blip r:embed="rId4">
            <a:alphaModFix/>
          </a:blip>
          <a:srcRect b="0" l="0" r="0" t="0"/>
          <a:stretch/>
        </p:blipFill>
        <p:spPr>
          <a:xfrm>
            <a:off x="1205802" y="2954215"/>
            <a:ext cx="9676563" cy="25044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3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33"/>
          <p:cNvSpPr txBox="1"/>
          <p:nvPr/>
        </p:nvSpPr>
        <p:spPr>
          <a:xfrm>
            <a:off x="635001" y="640823"/>
            <a:ext cx="3047984" cy="250431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200"/>
              <a:buFont typeface="Arial"/>
              <a:buNone/>
            </a:pPr>
            <a:r>
              <a:rPr lang="en-US" sz="3200">
                <a:solidFill>
                  <a:srgbClr val="0B49CB"/>
                </a:solidFill>
                <a:latin typeface="Arial"/>
                <a:ea typeface="Arial"/>
                <a:cs typeface="Arial"/>
                <a:sym typeface="Arial"/>
              </a:rPr>
              <a:t>Payload vs. Launch Site</a:t>
            </a:r>
            <a:endParaRPr/>
          </a:p>
        </p:txBody>
      </p:sp>
      <p:sp>
        <p:nvSpPr>
          <p:cNvPr id="221" name="Google Shape;221;p33"/>
          <p:cNvSpPr/>
          <p:nvPr/>
        </p:nvSpPr>
        <p:spPr>
          <a:xfrm rot="5400000">
            <a:off x="1627450" y="3462719"/>
            <a:ext cx="5410200" cy="18288"/>
          </a:xfrm>
          <a:custGeom>
            <a:rect b="b" l="l" r="r" t="t"/>
            <a:pathLst>
              <a:path extrusionOk="0" fill="none" h="18288" w="541020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extrusionOk="0" h="18288" w="541020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23" name="Google Shape;223;p33"/>
          <p:cNvPicPr preferRelativeResize="0"/>
          <p:nvPr/>
        </p:nvPicPr>
        <p:blipFill rotWithShape="1">
          <a:blip r:embed="rId3">
            <a:alphaModFix/>
          </a:blip>
          <a:srcRect b="0" l="0" r="0" t="0"/>
          <a:stretch/>
        </p:blipFill>
        <p:spPr>
          <a:xfrm>
            <a:off x="4481565" y="3179605"/>
            <a:ext cx="6872235" cy="2406755"/>
          </a:xfrm>
          <a:prstGeom prst="rect">
            <a:avLst/>
          </a:prstGeom>
          <a:noFill/>
          <a:ln>
            <a:noFill/>
          </a:ln>
        </p:spPr>
      </p:pic>
      <p:pic>
        <p:nvPicPr>
          <p:cNvPr id="224" name="Google Shape;224;p33"/>
          <p:cNvPicPr preferRelativeResize="0"/>
          <p:nvPr/>
        </p:nvPicPr>
        <p:blipFill rotWithShape="1">
          <a:blip r:embed="rId4">
            <a:alphaModFix/>
          </a:blip>
          <a:srcRect b="0" l="0" r="0" t="0"/>
          <a:stretch/>
        </p:blipFill>
        <p:spPr>
          <a:xfrm>
            <a:off x="4679949" y="1071405"/>
            <a:ext cx="6877050" cy="197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34"/>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Success Rate vs. Orbit Type</a:t>
            </a:r>
            <a:endParaRPr/>
          </a:p>
        </p:txBody>
      </p:sp>
      <p:sp>
        <p:nvSpPr>
          <p:cNvPr id="231" name="Google Shape;231;p34"/>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From the plot, we can see that ES-L1, GEO, HEO, SSO, VLEO had the most success rate.</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32" name="Google Shape;232;p34"/>
          <p:cNvGrpSpPr/>
          <p:nvPr/>
        </p:nvGrpSpPr>
        <p:grpSpPr>
          <a:xfrm>
            <a:off x="0" y="4601497"/>
            <a:ext cx="1014060" cy="2017580"/>
            <a:chOff x="0" y="4601497"/>
            <a:chExt cx="1014060" cy="2017580"/>
          </a:xfrm>
        </p:grpSpPr>
        <p:sp>
          <p:nvSpPr>
            <p:cNvPr id="233" name="Google Shape;233;p34"/>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34"/>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35" name="Google Shape;235;p34"/>
          <p:cNvPicPr preferRelativeResize="0"/>
          <p:nvPr/>
        </p:nvPicPr>
        <p:blipFill rotWithShape="1">
          <a:blip r:embed="rId3">
            <a:alphaModFix/>
          </a:blip>
          <a:srcRect b="0" l="0" r="0" t="0"/>
          <a:stretch/>
        </p:blipFill>
        <p:spPr>
          <a:xfrm>
            <a:off x="4967973" y="2244294"/>
            <a:ext cx="6580559" cy="3439266"/>
          </a:xfrm>
          <a:prstGeom prst="rect">
            <a:avLst/>
          </a:prstGeom>
          <a:noFill/>
          <a:ln>
            <a:noFill/>
          </a:ln>
        </p:spPr>
      </p:pic>
      <p:grpSp>
        <p:nvGrpSpPr>
          <p:cNvPr id="236" name="Google Shape;236;p34"/>
          <p:cNvGrpSpPr/>
          <p:nvPr/>
        </p:nvGrpSpPr>
        <p:grpSpPr>
          <a:xfrm>
            <a:off x="11219290" y="1"/>
            <a:ext cx="972709" cy="1935307"/>
            <a:chOff x="10918968" y="713127"/>
            <a:chExt cx="1273032" cy="2532832"/>
          </a:xfrm>
        </p:grpSpPr>
        <p:sp>
          <p:nvSpPr>
            <p:cNvPr id="237" name="Google Shape;237;p3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3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9" name="Google Shape;239;p34"/>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5" name="Google Shape;245;p35"/>
          <p:cNvSpPr txBox="1"/>
          <p:nvPr>
            <p:ph idx="1" type="body"/>
          </p:nvPr>
        </p:nvSpPr>
        <p:spPr>
          <a:xfrm>
            <a:off x="770011" y="2069756"/>
            <a:ext cx="10515600"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plot below shows the Flight Number vs. Orbit type. We observe that in the LEO orbit, success is related to the number of flights whereas in the GTO orbit, there is no relationship between flight number and the orbit. </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46" name="Google Shape;246;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47" name="Google Shape;247;p35"/>
          <p:cNvPicPr preferRelativeResize="0"/>
          <p:nvPr/>
        </p:nvPicPr>
        <p:blipFill rotWithShape="1">
          <a:blip r:embed="rId4">
            <a:alphaModFix/>
          </a:blip>
          <a:srcRect b="0" l="0" r="0" t="0"/>
          <a:stretch/>
        </p:blipFill>
        <p:spPr>
          <a:xfrm>
            <a:off x="1342767" y="3529484"/>
            <a:ext cx="8263457" cy="2105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3" name="Google Shape;253;p36"/>
          <p:cNvSpPr txBox="1"/>
          <p:nvPr>
            <p:ph idx="1" type="body"/>
          </p:nvPr>
        </p:nvSpPr>
        <p:spPr>
          <a:xfrm>
            <a:off x="770010" y="2057400"/>
            <a:ext cx="10687961"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can observe that with heavy payloads, the successful landing are more for PO, LEO and ISS orbits.</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54" name="Google Shape;254;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55" name="Google Shape;255;p36"/>
          <p:cNvPicPr preferRelativeResize="0"/>
          <p:nvPr/>
        </p:nvPicPr>
        <p:blipFill rotWithShape="1">
          <a:blip r:embed="rId4">
            <a:alphaModFix/>
          </a:blip>
          <a:srcRect b="0" l="0" r="0" t="0"/>
          <a:stretch/>
        </p:blipFill>
        <p:spPr>
          <a:xfrm>
            <a:off x="1146614" y="3429000"/>
            <a:ext cx="9082607" cy="209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sp>
        <p:nvSpPr>
          <p:cNvPr id="260" name="Google Shape;260;p3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37"/>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Launch Success Yearly Trend</a:t>
            </a:r>
            <a:endParaRPr/>
          </a:p>
        </p:txBody>
      </p:sp>
      <p:sp>
        <p:nvSpPr>
          <p:cNvPr id="262" name="Google Shape;262;p37"/>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From the plot, we can observe that success rate since 2013 kept on increasing till 2020.</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63" name="Google Shape;263;p37"/>
          <p:cNvGrpSpPr/>
          <p:nvPr/>
        </p:nvGrpSpPr>
        <p:grpSpPr>
          <a:xfrm>
            <a:off x="0" y="4601497"/>
            <a:ext cx="1014060" cy="2017580"/>
            <a:chOff x="0" y="4601497"/>
            <a:chExt cx="1014060" cy="2017580"/>
          </a:xfrm>
        </p:grpSpPr>
        <p:sp>
          <p:nvSpPr>
            <p:cNvPr id="264" name="Google Shape;264;p37"/>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37"/>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66" name="Google Shape;266;p37"/>
          <p:cNvGrpSpPr/>
          <p:nvPr/>
        </p:nvGrpSpPr>
        <p:grpSpPr>
          <a:xfrm>
            <a:off x="11219290" y="1"/>
            <a:ext cx="972709" cy="1935307"/>
            <a:chOff x="10918968" y="713127"/>
            <a:chExt cx="1273032" cy="2532832"/>
          </a:xfrm>
        </p:grpSpPr>
        <p:sp>
          <p:nvSpPr>
            <p:cNvPr id="267" name="Google Shape;267;p37"/>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37"/>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9" name="Google Shape;269;p37"/>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70" name="Google Shape;270;p37"/>
          <p:cNvPicPr preferRelativeResize="0"/>
          <p:nvPr/>
        </p:nvPicPr>
        <p:blipFill rotWithShape="1">
          <a:blip r:embed="rId3">
            <a:alphaModFix/>
          </a:blip>
          <a:srcRect b="0" l="0" r="0" t="0"/>
          <a:stretch/>
        </p:blipFill>
        <p:spPr>
          <a:xfrm>
            <a:off x="4712822" y="1935308"/>
            <a:ext cx="6303910" cy="36025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3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38"/>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B49CB"/>
              </a:buClr>
              <a:buSzPts val="3700"/>
              <a:buFont typeface="Arial"/>
              <a:buNone/>
            </a:pPr>
            <a:r>
              <a:rPr b="0" i="0" lang="en-US" sz="3700" u="none" cap="none" strike="noStrike">
                <a:solidFill>
                  <a:srgbClr val="0B49CB"/>
                </a:solidFill>
                <a:latin typeface="Arial"/>
                <a:ea typeface="Arial"/>
                <a:cs typeface="Arial"/>
                <a:sym typeface="Arial"/>
              </a:rPr>
              <a:t>All Launch Site Names</a:t>
            </a:r>
            <a:endParaRPr/>
          </a:p>
        </p:txBody>
      </p:sp>
      <p:sp>
        <p:nvSpPr>
          <p:cNvPr id="277" name="Google Shape;277;p38"/>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We used the key word </a:t>
            </a:r>
            <a:r>
              <a:rPr b="1" lang="en-US" sz="2200">
                <a:solidFill>
                  <a:schemeClr val="dk1"/>
                </a:solidFill>
                <a:latin typeface="Arial"/>
                <a:ea typeface="Arial"/>
                <a:cs typeface="Arial"/>
                <a:sym typeface="Arial"/>
              </a:rPr>
              <a:t>DISTINCT</a:t>
            </a:r>
            <a:r>
              <a:rPr lang="en-US" sz="2200">
                <a:solidFill>
                  <a:schemeClr val="dk1"/>
                </a:solidFill>
                <a:latin typeface="Arial"/>
                <a:ea typeface="Arial"/>
                <a:cs typeface="Arial"/>
                <a:sym typeface="Arial"/>
              </a:rPr>
              <a:t> to show only unique launch sites from the SpaceX data.</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78" name="Google Shape;278;p38"/>
          <p:cNvGrpSpPr/>
          <p:nvPr/>
        </p:nvGrpSpPr>
        <p:grpSpPr>
          <a:xfrm>
            <a:off x="0" y="4601497"/>
            <a:ext cx="1014060" cy="2017580"/>
            <a:chOff x="0" y="4601497"/>
            <a:chExt cx="1014060" cy="2017580"/>
          </a:xfrm>
        </p:grpSpPr>
        <p:sp>
          <p:nvSpPr>
            <p:cNvPr id="279" name="Google Shape;279;p38"/>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38"/>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81" name="Google Shape;281;p38"/>
          <p:cNvPicPr preferRelativeResize="0"/>
          <p:nvPr/>
        </p:nvPicPr>
        <p:blipFill rotWithShape="1">
          <a:blip r:embed="rId3">
            <a:alphaModFix/>
          </a:blip>
          <a:srcRect b="0" l="0" r="0" t="0"/>
          <a:stretch/>
        </p:blipFill>
        <p:spPr>
          <a:xfrm>
            <a:off x="5295320" y="2196715"/>
            <a:ext cx="6253212" cy="3534424"/>
          </a:xfrm>
          <a:prstGeom prst="rect">
            <a:avLst/>
          </a:prstGeom>
          <a:noFill/>
          <a:ln>
            <a:noFill/>
          </a:ln>
        </p:spPr>
      </p:pic>
      <p:grpSp>
        <p:nvGrpSpPr>
          <p:cNvPr id="282" name="Google Shape;282;p38"/>
          <p:cNvGrpSpPr/>
          <p:nvPr/>
        </p:nvGrpSpPr>
        <p:grpSpPr>
          <a:xfrm>
            <a:off x="11219290" y="1"/>
            <a:ext cx="972709" cy="1935307"/>
            <a:chOff x="10918968" y="713127"/>
            <a:chExt cx="1273032" cy="2532832"/>
          </a:xfrm>
        </p:grpSpPr>
        <p:sp>
          <p:nvSpPr>
            <p:cNvPr id="283" name="Google Shape;283;p38"/>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38"/>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5" name="Google Shape;285;p38"/>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1" name="Google Shape;291;p39"/>
          <p:cNvSpPr txBox="1"/>
          <p:nvPr>
            <p:ph idx="1" type="body"/>
          </p:nvPr>
        </p:nvSpPr>
        <p:spPr>
          <a:xfrm>
            <a:off x="770010" y="1825625"/>
            <a:ext cx="10222887" cy="4122999"/>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the query above to display 5 records where launch sites begin with `CCA`</a:t>
            </a:r>
            <a:endParaRPr/>
          </a:p>
        </p:txBody>
      </p:sp>
      <p:sp>
        <p:nvSpPr>
          <p:cNvPr id="292" name="Google Shape;292;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93" name="Google Shape;293;p39"/>
          <p:cNvPicPr preferRelativeResize="0"/>
          <p:nvPr/>
        </p:nvPicPr>
        <p:blipFill rotWithShape="1">
          <a:blip r:embed="rId4">
            <a:alphaModFix/>
          </a:blip>
          <a:srcRect b="0" l="0" r="0" t="0"/>
          <a:stretch/>
        </p:blipFill>
        <p:spPr>
          <a:xfrm>
            <a:off x="867266" y="1626375"/>
            <a:ext cx="10028374" cy="29071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4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total payload carried by boosters from NASA as 45596 using the query below</a:t>
            </a:r>
            <a:endParaRPr/>
          </a:p>
        </p:txBody>
      </p:sp>
      <p:sp>
        <p:nvSpPr>
          <p:cNvPr id="300" name="Google Shape;300;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301" name="Google Shape;301;p40"/>
          <p:cNvPicPr preferRelativeResize="0"/>
          <p:nvPr/>
        </p:nvPicPr>
        <p:blipFill rotWithShape="1">
          <a:blip r:embed="rId4">
            <a:alphaModFix/>
          </a:blip>
          <a:srcRect b="0" l="0" r="0" t="0"/>
          <a:stretch/>
        </p:blipFill>
        <p:spPr>
          <a:xfrm>
            <a:off x="1858945" y="2833181"/>
            <a:ext cx="7415269" cy="29421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41"/>
          <p:cNvSpPr txBox="1"/>
          <p:nvPr/>
        </p:nvSpPr>
        <p:spPr>
          <a:xfrm>
            <a:off x="648929" y="629266"/>
            <a:ext cx="3505495" cy="162232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Average Payload Mass by F9 v1.1</a:t>
            </a:r>
            <a:endParaRPr/>
          </a:p>
        </p:txBody>
      </p:sp>
      <p:sp>
        <p:nvSpPr>
          <p:cNvPr id="307" name="Google Shape;307;p41"/>
          <p:cNvSpPr txBox="1"/>
          <p:nvPr>
            <p:ph idx="1" type="body"/>
          </p:nvPr>
        </p:nvSpPr>
        <p:spPr>
          <a:xfrm>
            <a:off x="648931" y="2438400"/>
            <a:ext cx="3505494" cy="378541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calculated the average payload mass carried by booster version F9 v1.1 as 2928.4</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08" name="Google Shape;308;p41"/>
          <p:cNvSpPr/>
          <p:nvPr/>
        </p:nvSpPr>
        <p:spPr>
          <a:xfrm>
            <a:off x="4639056" y="0"/>
            <a:ext cx="7552944" cy="6858000"/>
          </a:xfrm>
          <a:prstGeom prst="rect">
            <a:avLst/>
          </a:prstGeom>
          <a:solidFill>
            <a:srgbClr val="C8C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41"/>
          <p:cNvSpPr/>
          <p:nvPr/>
        </p:nvSpPr>
        <p:spPr>
          <a:xfrm>
            <a:off x="5123688" y="557784"/>
            <a:ext cx="6584098" cy="5739187"/>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10" name="Google Shape;310;p41"/>
          <p:cNvPicPr preferRelativeResize="0"/>
          <p:nvPr/>
        </p:nvPicPr>
        <p:blipFill rotWithShape="1">
          <a:blip r:embed="rId3">
            <a:alphaModFix/>
          </a:blip>
          <a:srcRect b="0" l="0" r="0" t="0"/>
          <a:stretch/>
        </p:blipFill>
        <p:spPr>
          <a:xfrm>
            <a:off x="5405862" y="2217937"/>
            <a:ext cx="6019331" cy="2418879"/>
          </a:xfrm>
          <a:prstGeom prst="rect">
            <a:avLst/>
          </a:prstGeom>
          <a:noFill/>
          <a:ln>
            <a:noFill/>
          </a:ln>
        </p:spPr>
      </p:pic>
      <p:sp>
        <p:nvSpPr>
          <p:cNvPr id="311" name="Google Shape;311;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303030"/>
                </a:solidFill>
                <a:latin typeface="Calibri"/>
                <a:ea typeface="Calibri"/>
                <a:cs typeface="Calibri"/>
                <a:sym typeface="Calibri"/>
              </a:rPr>
              <a:t>‹#›</a:t>
            </a:fld>
            <a:endParaRPr sz="1200">
              <a:solidFill>
                <a:srgbClr val="30303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sp>
        <p:nvSpPr>
          <p:cNvPr id="316" name="Google Shape;316;p4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42"/>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First Successful Ground Landing Date</a:t>
            </a:r>
            <a:endParaRPr/>
          </a:p>
        </p:txBody>
      </p:sp>
      <p:sp>
        <p:nvSpPr>
          <p:cNvPr id="318" name="Google Shape;318;p42"/>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 observed that the dates of the first successful landing outcome on ground pad was 22</a:t>
            </a:r>
            <a:r>
              <a:rPr baseline="30000" lang="en-US" sz="1800">
                <a:solidFill>
                  <a:schemeClr val="dk1"/>
                </a:solidFill>
                <a:latin typeface="Arial"/>
                <a:ea typeface="Arial"/>
                <a:cs typeface="Arial"/>
                <a:sym typeface="Arial"/>
              </a:rPr>
              <a:t>nd</a:t>
            </a:r>
            <a:r>
              <a:rPr lang="en-US" sz="1800">
                <a:solidFill>
                  <a:schemeClr val="dk1"/>
                </a:solidFill>
                <a:latin typeface="Arial"/>
                <a:ea typeface="Arial"/>
                <a:cs typeface="Arial"/>
                <a:sym typeface="Arial"/>
              </a:rPr>
              <a:t> December 2015</a:t>
            </a:r>
            <a:endParaRPr/>
          </a:p>
        </p:txBody>
      </p:sp>
      <p:grpSp>
        <p:nvGrpSpPr>
          <p:cNvPr id="319" name="Google Shape;319;p42"/>
          <p:cNvGrpSpPr/>
          <p:nvPr/>
        </p:nvGrpSpPr>
        <p:grpSpPr>
          <a:xfrm>
            <a:off x="0" y="4601497"/>
            <a:ext cx="1014060" cy="2017580"/>
            <a:chOff x="0" y="4601497"/>
            <a:chExt cx="1014060" cy="2017580"/>
          </a:xfrm>
        </p:grpSpPr>
        <p:sp>
          <p:nvSpPr>
            <p:cNvPr id="320" name="Google Shape;320;p42"/>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42"/>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22" name="Google Shape;322;p42"/>
          <p:cNvPicPr preferRelativeResize="0"/>
          <p:nvPr/>
        </p:nvPicPr>
        <p:blipFill rotWithShape="1">
          <a:blip r:embed="rId3">
            <a:alphaModFix/>
          </a:blip>
          <a:srcRect b="0" l="0" r="0" t="0"/>
          <a:stretch/>
        </p:blipFill>
        <p:spPr>
          <a:xfrm>
            <a:off x="5295320" y="2716765"/>
            <a:ext cx="6253212" cy="2494323"/>
          </a:xfrm>
          <a:prstGeom prst="rect">
            <a:avLst/>
          </a:prstGeom>
          <a:noFill/>
          <a:ln>
            <a:noFill/>
          </a:ln>
        </p:spPr>
      </p:pic>
      <p:grpSp>
        <p:nvGrpSpPr>
          <p:cNvPr id="323" name="Google Shape;323;p42"/>
          <p:cNvGrpSpPr/>
          <p:nvPr/>
        </p:nvGrpSpPr>
        <p:grpSpPr>
          <a:xfrm>
            <a:off x="11219290" y="1"/>
            <a:ext cx="972709" cy="1935307"/>
            <a:chOff x="10918968" y="713127"/>
            <a:chExt cx="1273032" cy="2532832"/>
          </a:xfrm>
        </p:grpSpPr>
        <p:sp>
          <p:nvSpPr>
            <p:cNvPr id="324" name="Google Shape;324;p42"/>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42"/>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6" name="Google Shape;326;p42"/>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0" name="Shape 330"/>
        <p:cNvGrpSpPr/>
        <p:nvPr/>
      </p:nvGrpSpPr>
      <p:grpSpPr>
        <a:xfrm>
          <a:off x="0" y="0"/>
          <a:ext cx="0" cy="0"/>
          <a:chOff x="0" y="0"/>
          <a:chExt cx="0" cy="0"/>
        </a:xfrm>
      </p:grpSpPr>
      <p:sp>
        <p:nvSpPr>
          <p:cNvPr id="331" name="Google Shape;331;p4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32" name="Google Shape;332;p43"/>
          <p:cNvGrpSpPr/>
          <p:nvPr/>
        </p:nvGrpSpPr>
        <p:grpSpPr>
          <a:xfrm flipH="1">
            <a:off x="0" y="1"/>
            <a:ext cx="972709" cy="1935307"/>
            <a:chOff x="10918968" y="713127"/>
            <a:chExt cx="1273032" cy="2532832"/>
          </a:xfrm>
        </p:grpSpPr>
        <p:sp>
          <p:nvSpPr>
            <p:cNvPr id="333" name="Google Shape;333;p43"/>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43"/>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5" name="Google Shape;335;p43"/>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Successful Drone Ship Landing with Payload between 4000 and 6000</a:t>
            </a:r>
            <a:endParaRPr/>
          </a:p>
        </p:txBody>
      </p:sp>
      <p:pic>
        <p:nvPicPr>
          <p:cNvPr id="336" name="Google Shape;336;p43"/>
          <p:cNvPicPr preferRelativeResize="0"/>
          <p:nvPr/>
        </p:nvPicPr>
        <p:blipFill rotWithShape="1">
          <a:blip r:embed="rId3">
            <a:alphaModFix/>
          </a:blip>
          <a:srcRect b="0" l="0" r="0" t="0"/>
          <a:stretch/>
        </p:blipFill>
        <p:spPr>
          <a:xfrm>
            <a:off x="643467" y="1782981"/>
            <a:ext cx="6253214" cy="4284116"/>
          </a:xfrm>
          <a:prstGeom prst="rect">
            <a:avLst/>
          </a:prstGeom>
          <a:noFill/>
          <a:ln>
            <a:noFill/>
          </a:ln>
        </p:spPr>
      </p:pic>
      <p:sp>
        <p:nvSpPr>
          <p:cNvPr id="337" name="Google Shape;337;p43"/>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used the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clause to filter for boosters which have successfully landed on drone ship and applied the </a:t>
            </a:r>
            <a:r>
              <a:rPr b="1" lang="en-US" sz="2000">
                <a:solidFill>
                  <a:schemeClr val="dk1"/>
                </a:solidFill>
                <a:latin typeface="Arial"/>
                <a:ea typeface="Arial"/>
                <a:cs typeface="Arial"/>
                <a:sym typeface="Arial"/>
              </a:rPr>
              <a:t>AND</a:t>
            </a:r>
            <a:r>
              <a:rPr lang="en-US" sz="2000">
                <a:solidFill>
                  <a:schemeClr val="dk1"/>
                </a:solidFill>
                <a:latin typeface="Arial"/>
                <a:ea typeface="Arial"/>
                <a:cs typeface="Arial"/>
                <a:sym typeface="Arial"/>
              </a:rPr>
              <a:t> condition to determine successful landing with payload mass greater than 4000 but less than 6000</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38" name="Google Shape;338;p43"/>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39" name="Google Shape;339;p43"/>
          <p:cNvGrpSpPr/>
          <p:nvPr/>
        </p:nvGrpSpPr>
        <p:grpSpPr>
          <a:xfrm>
            <a:off x="11177940" y="4601497"/>
            <a:ext cx="1014060" cy="2017580"/>
            <a:chOff x="11177940" y="4601497"/>
            <a:chExt cx="1014060" cy="2017580"/>
          </a:xfrm>
        </p:grpSpPr>
        <p:sp>
          <p:nvSpPr>
            <p:cNvPr id="340" name="Google Shape;340;p43"/>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43"/>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332572"/>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770011" y="1502559"/>
            <a:ext cx="10687961" cy="4816791"/>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methodologies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Collection through API</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Collection with Web Scraping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Wrangling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with SQL</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with Data Visualization</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Interactive Visual Analytics with Folium</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Machine Learning Prediction</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all results</a:t>
            </a:r>
            <a:endParaRPr sz="1800">
              <a:solidFill>
                <a:srgbClr val="292929"/>
              </a:solidFill>
              <a:latin typeface="Arial"/>
              <a:ea typeface="Arial"/>
              <a:cs typeface="Arial"/>
              <a:sym typeface="Arial"/>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result</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Interactive analytics in screenshots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Predictive Analytics result</a:t>
            </a:r>
            <a:endParaRPr/>
          </a:p>
          <a:p>
            <a:pPr indent="-99377"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 name="Shape 345"/>
        <p:cNvGrpSpPr/>
        <p:nvPr/>
      </p:nvGrpSpPr>
      <p:grpSpPr>
        <a:xfrm>
          <a:off x="0" y="0"/>
          <a:ext cx="0" cy="0"/>
          <a:chOff x="0" y="0"/>
          <a:chExt cx="0" cy="0"/>
        </a:xfrm>
      </p:grpSpPr>
      <p:sp>
        <p:nvSpPr>
          <p:cNvPr id="346" name="Google Shape;346;p4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7" name="Google Shape;347;p44"/>
          <p:cNvGrpSpPr/>
          <p:nvPr/>
        </p:nvGrpSpPr>
        <p:grpSpPr>
          <a:xfrm flipH="1">
            <a:off x="0" y="1"/>
            <a:ext cx="972709" cy="1935307"/>
            <a:chOff x="10918968" y="713127"/>
            <a:chExt cx="1273032" cy="2532832"/>
          </a:xfrm>
        </p:grpSpPr>
        <p:sp>
          <p:nvSpPr>
            <p:cNvPr id="348" name="Google Shape;348;p4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4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50" name="Google Shape;350;p44"/>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Total Number of Successful and Failure Mission Outcomes</a:t>
            </a:r>
            <a:endParaRPr/>
          </a:p>
        </p:txBody>
      </p:sp>
      <p:sp>
        <p:nvSpPr>
          <p:cNvPr id="351" name="Google Shape;351;p44"/>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used wildcard like ‘%’ to filter for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MissionOutcome was a success or a failure. </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52" name="Google Shape;352;p44"/>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53" name="Google Shape;353;p44"/>
          <p:cNvGrpSpPr/>
          <p:nvPr/>
        </p:nvGrpSpPr>
        <p:grpSpPr>
          <a:xfrm>
            <a:off x="11177940" y="4601497"/>
            <a:ext cx="1014060" cy="2017580"/>
            <a:chOff x="11177940" y="4601497"/>
            <a:chExt cx="1014060" cy="2017580"/>
          </a:xfrm>
        </p:grpSpPr>
        <p:sp>
          <p:nvSpPr>
            <p:cNvPr id="354" name="Google Shape;354;p44"/>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44"/>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56" name="Google Shape;356;p44"/>
          <p:cNvPicPr preferRelativeResize="0"/>
          <p:nvPr/>
        </p:nvPicPr>
        <p:blipFill rotWithShape="1">
          <a:blip r:embed="rId3">
            <a:alphaModFix/>
          </a:blip>
          <a:srcRect b="0" l="0" r="0" t="0"/>
          <a:stretch/>
        </p:blipFill>
        <p:spPr>
          <a:xfrm>
            <a:off x="643466" y="1457471"/>
            <a:ext cx="5108891" cy="46333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 name="Shape 360"/>
        <p:cNvGrpSpPr/>
        <p:nvPr/>
      </p:nvGrpSpPr>
      <p:grpSpPr>
        <a:xfrm>
          <a:off x="0" y="0"/>
          <a:ext cx="0" cy="0"/>
          <a:chOff x="0" y="0"/>
          <a:chExt cx="0" cy="0"/>
        </a:xfrm>
      </p:grpSpPr>
      <p:sp>
        <p:nvSpPr>
          <p:cNvPr id="361" name="Google Shape;361;p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45"/>
          <p:cNvSpPr/>
          <p:nvPr/>
        </p:nvSpPr>
        <p:spPr>
          <a:xfrm>
            <a:off x="0" y="0"/>
            <a:ext cx="5653438" cy="6858000"/>
          </a:xfrm>
          <a:custGeom>
            <a:rect b="b" l="l" r="r" t="t"/>
            <a:pathLst>
              <a:path extrusionOk="0" h="6858000" w="6096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45"/>
          <p:cNvSpPr txBox="1"/>
          <p:nvPr/>
        </p:nvSpPr>
        <p:spPr>
          <a:xfrm>
            <a:off x="838200" y="609600"/>
            <a:ext cx="4015855" cy="133083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Boosters Carried Maximum Payload</a:t>
            </a:r>
            <a:endParaRPr/>
          </a:p>
        </p:txBody>
      </p:sp>
      <p:sp>
        <p:nvSpPr>
          <p:cNvPr id="364" name="Google Shape;364;p45"/>
          <p:cNvSpPr txBox="1"/>
          <p:nvPr>
            <p:ph idx="1" type="body"/>
          </p:nvPr>
        </p:nvSpPr>
        <p:spPr>
          <a:xfrm>
            <a:off x="862366" y="2194102"/>
            <a:ext cx="3427001" cy="3908586"/>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We determined the booster that have carried the maximum payload using a subquery in the </a:t>
            </a:r>
            <a:r>
              <a:rPr b="1" lang="en-US" sz="1700">
                <a:solidFill>
                  <a:schemeClr val="dk1"/>
                </a:solidFill>
                <a:latin typeface="Arial"/>
                <a:ea typeface="Arial"/>
                <a:cs typeface="Arial"/>
                <a:sym typeface="Arial"/>
              </a:rPr>
              <a:t>WHERE</a:t>
            </a:r>
            <a:r>
              <a:rPr lang="en-US" sz="1700">
                <a:solidFill>
                  <a:schemeClr val="dk1"/>
                </a:solidFill>
                <a:latin typeface="Arial"/>
                <a:ea typeface="Arial"/>
                <a:cs typeface="Arial"/>
                <a:sym typeface="Arial"/>
              </a:rPr>
              <a:t> clause and the </a:t>
            </a:r>
            <a:r>
              <a:rPr b="1" lang="en-US" sz="1700">
                <a:solidFill>
                  <a:schemeClr val="dk1"/>
                </a:solidFill>
                <a:latin typeface="Arial"/>
                <a:ea typeface="Arial"/>
                <a:cs typeface="Arial"/>
                <a:sym typeface="Arial"/>
              </a:rPr>
              <a:t>MAX() </a:t>
            </a:r>
            <a:r>
              <a:rPr lang="en-US" sz="1700">
                <a:solidFill>
                  <a:schemeClr val="dk1"/>
                </a:solidFill>
                <a:latin typeface="Arial"/>
                <a:ea typeface="Arial"/>
                <a:cs typeface="Arial"/>
                <a:sym typeface="Arial"/>
              </a:rPr>
              <a:t>function.</a:t>
            </a:r>
            <a:endParaRPr/>
          </a:p>
        </p:txBody>
      </p:sp>
      <p:pic>
        <p:nvPicPr>
          <p:cNvPr id="365" name="Google Shape;365;p45"/>
          <p:cNvPicPr preferRelativeResize="0"/>
          <p:nvPr/>
        </p:nvPicPr>
        <p:blipFill rotWithShape="1">
          <a:blip r:embed="rId3">
            <a:alphaModFix/>
          </a:blip>
          <a:srcRect b="0" l="0" r="0" t="0"/>
          <a:stretch/>
        </p:blipFill>
        <p:spPr>
          <a:xfrm>
            <a:off x="5445457" y="963426"/>
            <a:ext cx="6155141" cy="4954888"/>
          </a:xfrm>
          <a:prstGeom prst="rect">
            <a:avLst/>
          </a:prstGeom>
          <a:noFill/>
          <a:ln>
            <a:noFill/>
          </a:ln>
        </p:spPr>
      </p:pic>
      <p:sp>
        <p:nvSpPr>
          <p:cNvPr id="366" name="Google Shape;366;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000">
                <a:solidFill>
                  <a:srgbClr val="7F7F7F"/>
                </a:solidFill>
                <a:latin typeface="Calibri"/>
                <a:ea typeface="Calibri"/>
                <a:cs typeface="Calibri"/>
                <a:sym typeface="Calibri"/>
              </a:rPr>
              <a:t>‹#›</a:t>
            </a:fld>
            <a:endParaRPr sz="1000">
              <a:solidFill>
                <a:srgbClr val="7F7F7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2" name="Google Shape;372;p4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a combinations of the </a:t>
            </a:r>
            <a:r>
              <a:rPr b="1" lang="en-US" sz="2200">
                <a:solidFill>
                  <a:srgbClr val="292929"/>
                </a:solidFill>
                <a:latin typeface="Arial"/>
                <a:ea typeface="Arial"/>
                <a:cs typeface="Arial"/>
                <a:sym typeface="Arial"/>
              </a:rPr>
              <a:t>WHERE</a:t>
            </a:r>
            <a:r>
              <a:rPr lang="en-US" sz="2200">
                <a:solidFill>
                  <a:srgbClr val="292929"/>
                </a:solidFill>
                <a:latin typeface="Arial"/>
                <a:ea typeface="Arial"/>
                <a:cs typeface="Arial"/>
                <a:sym typeface="Arial"/>
              </a:rPr>
              <a:t> clause, </a:t>
            </a:r>
            <a:r>
              <a:rPr b="1" lang="en-US" sz="2200">
                <a:solidFill>
                  <a:srgbClr val="292929"/>
                </a:solidFill>
                <a:latin typeface="Arial"/>
                <a:ea typeface="Arial"/>
                <a:cs typeface="Arial"/>
                <a:sym typeface="Arial"/>
              </a:rPr>
              <a:t>LIKE</a:t>
            </a:r>
            <a:r>
              <a:rPr lang="en-US" sz="2200">
                <a:solidFill>
                  <a:srgbClr val="292929"/>
                </a:solidFill>
                <a:latin typeface="Arial"/>
                <a:ea typeface="Arial"/>
                <a:cs typeface="Arial"/>
                <a:sym typeface="Arial"/>
              </a:rPr>
              <a:t>, </a:t>
            </a:r>
            <a:r>
              <a:rPr b="1" lang="en-US" sz="2200">
                <a:solidFill>
                  <a:srgbClr val="292929"/>
                </a:solidFill>
                <a:latin typeface="Arial"/>
                <a:ea typeface="Arial"/>
                <a:cs typeface="Arial"/>
                <a:sym typeface="Arial"/>
              </a:rPr>
              <a:t>AND</a:t>
            </a:r>
            <a:r>
              <a:rPr lang="en-US" sz="2200">
                <a:solidFill>
                  <a:srgbClr val="292929"/>
                </a:solidFill>
                <a:latin typeface="Arial"/>
                <a:ea typeface="Arial"/>
                <a:cs typeface="Arial"/>
                <a:sym typeface="Arial"/>
              </a:rPr>
              <a:t>, and </a:t>
            </a:r>
            <a:r>
              <a:rPr b="1" lang="en-US" sz="2200">
                <a:solidFill>
                  <a:srgbClr val="292929"/>
                </a:solidFill>
                <a:latin typeface="Arial"/>
                <a:ea typeface="Arial"/>
                <a:cs typeface="Arial"/>
                <a:sym typeface="Arial"/>
              </a:rPr>
              <a:t>BETWEEN</a:t>
            </a:r>
            <a:r>
              <a:rPr lang="en-US" sz="2200">
                <a:solidFill>
                  <a:srgbClr val="292929"/>
                </a:solidFill>
                <a:latin typeface="Arial"/>
                <a:ea typeface="Arial"/>
                <a:cs typeface="Arial"/>
                <a:sym typeface="Arial"/>
              </a:rPr>
              <a:t> conditions to filter for failed landing outcomes in drone ship, their booster versions, and launch site names for year 2015</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73" name="Google Shape;373;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74" name="Google Shape;374;p46"/>
          <p:cNvPicPr preferRelativeResize="0"/>
          <p:nvPr/>
        </p:nvPicPr>
        <p:blipFill rotWithShape="1">
          <a:blip r:embed="rId4">
            <a:alphaModFix/>
          </a:blip>
          <a:srcRect b="0" l="0" r="0" t="0"/>
          <a:stretch/>
        </p:blipFill>
        <p:spPr>
          <a:xfrm>
            <a:off x="2023304" y="3075335"/>
            <a:ext cx="7239000" cy="2581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sp>
        <p:nvSpPr>
          <p:cNvPr id="379" name="Google Shape;379;p4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80" name="Google Shape;380;p47"/>
          <p:cNvGrpSpPr/>
          <p:nvPr/>
        </p:nvGrpSpPr>
        <p:grpSpPr>
          <a:xfrm flipH="1">
            <a:off x="0" y="1"/>
            <a:ext cx="972709" cy="1935307"/>
            <a:chOff x="10918968" y="713127"/>
            <a:chExt cx="1273032" cy="2532832"/>
          </a:xfrm>
        </p:grpSpPr>
        <p:sp>
          <p:nvSpPr>
            <p:cNvPr id="381" name="Google Shape;381;p47"/>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 name="Google Shape;382;p47"/>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3" name="Google Shape;383;p47"/>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Rank Landing Outcomes Between 2010-06-04 and 2017-03-20</a:t>
            </a:r>
            <a:endParaRPr/>
          </a:p>
        </p:txBody>
      </p:sp>
      <p:sp>
        <p:nvSpPr>
          <p:cNvPr id="384" name="Google Shape;384;p47"/>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selected Landing outcomes and the </a:t>
            </a:r>
            <a:r>
              <a:rPr b="1" lang="en-US" sz="2000">
                <a:solidFill>
                  <a:schemeClr val="dk1"/>
                </a:solidFill>
                <a:latin typeface="Arial"/>
                <a:ea typeface="Arial"/>
                <a:cs typeface="Arial"/>
                <a:sym typeface="Arial"/>
              </a:rPr>
              <a:t>COUNT</a:t>
            </a:r>
            <a:r>
              <a:rPr lang="en-US" sz="2000">
                <a:solidFill>
                  <a:schemeClr val="dk1"/>
                </a:solidFill>
                <a:latin typeface="Arial"/>
                <a:ea typeface="Arial"/>
                <a:cs typeface="Arial"/>
                <a:sym typeface="Arial"/>
              </a:rPr>
              <a:t> of landing outcomes from the data and used the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clause to filter for landing outcomes </a:t>
            </a:r>
            <a:r>
              <a:rPr b="1" lang="en-US" sz="2000">
                <a:solidFill>
                  <a:schemeClr val="dk1"/>
                </a:solidFill>
                <a:latin typeface="Arial"/>
                <a:ea typeface="Arial"/>
                <a:cs typeface="Arial"/>
                <a:sym typeface="Arial"/>
              </a:rPr>
              <a:t>BETWEEN</a:t>
            </a:r>
            <a:r>
              <a:rPr lang="en-US" sz="2000">
                <a:solidFill>
                  <a:schemeClr val="dk1"/>
                </a:solidFill>
                <a:latin typeface="Arial"/>
                <a:ea typeface="Arial"/>
                <a:cs typeface="Arial"/>
                <a:sym typeface="Arial"/>
              </a:rPr>
              <a:t> 2010-06-04 to 2010-03-20.</a:t>
            </a:r>
            <a:endParaRPr/>
          </a:p>
          <a:p>
            <a:pPr indent="-228600" lvl="0" marL="228600" marR="0" rtl="0" algn="l">
              <a:lnSpc>
                <a:spcPct val="90000"/>
              </a:lnSpc>
              <a:spcBef>
                <a:spcPts val="1400"/>
              </a:spcBef>
              <a:spcAft>
                <a:spcPts val="0"/>
              </a:spcAft>
              <a:buClr>
                <a:schemeClr val="dk1"/>
              </a:buClr>
              <a:buSzPts val="2000"/>
              <a:buFont typeface="Arial"/>
              <a:buChar char="•"/>
            </a:pPr>
            <a:r>
              <a:rPr lang="en-US" sz="2000">
                <a:solidFill>
                  <a:schemeClr val="dk1"/>
                </a:solidFill>
                <a:latin typeface="Arial"/>
                <a:ea typeface="Arial"/>
                <a:cs typeface="Arial"/>
                <a:sym typeface="Arial"/>
              </a:rPr>
              <a:t>We applied the </a:t>
            </a:r>
            <a:r>
              <a:rPr b="1" lang="en-US" sz="2000">
                <a:solidFill>
                  <a:schemeClr val="dk1"/>
                </a:solidFill>
                <a:latin typeface="Arial"/>
                <a:ea typeface="Arial"/>
                <a:cs typeface="Arial"/>
                <a:sym typeface="Arial"/>
              </a:rPr>
              <a:t>GROUP BY </a:t>
            </a:r>
            <a:r>
              <a:rPr lang="en-US" sz="2000">
                <a:solidFill>
                  <a:schemeClr val="dk1"/>
                </a:solidFill>
                <a:latin typeface="Arial"/>
                <a:ea typeface="Arial"/>
                <a:cs typeface="Arial"/>
                <a:sym typeface="Arial"/>
              </a:rPr>
              <a:t>clause to group the landing outcomes and the </a:t>
            </a:r>
            <a:r>
              <a:rPr b="1" lang="en-US" sz="2000">
                <a:solidFill>
                  <a:schemeClr val="dk1"/>
                </a:solidFill>
                <a:latin typeface="Arial"/>
                <a:ea typeface="Arial"/>
                <a:cs typeface="Arial"/>
                <a:sym typeface="Arial"/>
              </a:rPr>
              <a:t>ORDER BY </a:t>
            </a:r>
            <a:r>
              <a:rPr lang="en-US" sz="2000">
                <a:solidFill>
                  <a:schemeClr val="dk1"/>
                </a:solidFill>
                <a:latin typeface="Arial"/>
                <a:ea typeface="Arial"/>
                <a:cs typeface="Arial"/>
                <a:sym typeface="Arial"/>
              </a:rPr>
              <a:t>clause to order the grouped landing outcome in descending order.</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85" name="Google Shape;385;p47"/>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86" name="Google Shape;386;p47"/>
          <p:cNvGrpSpPr/>
          <p:nvPr/>
        </p:nvGrpSpPr>
        <p:grpSpPr>
          <a:xfrm>
            <a:off x="11177940" y="4601497"/>
            <a:ext cx="1014060" cy="2017580"/>
            <a:chOff x="11177940" y="4601497"/>
            <a:chExt cx="1014060" cy="2017580"/>
          </a:xfrm>
        </p:grpSpPr>
        <p:sp>
          <p:nvSpPr>
            <p:cNvPr id="387" name="Google Shape;387;p47"/>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47"/>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89" name="Google Shape;389;p47"/>
          <p:cNvPicPr preferRelativeResize="0"/>
          <p:nvPr/>
        </p:nvPicPr>
        <p:blipFill rotWithShape="1">
          <a:blip r:embed="rId3">
            <a:alphaModFix/>
          </a:blip>
          <a:srcRect b="0" l="0" r="0" t="0"/>
          <a:stretch/>
        </p:blipFill>
        <p:spPr>
          <a:xfrm>
            <a:off x="776008" y="1589360"/>
            <a:ext cx="6124575" cy="429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9" name="Google Shape;399;p49"/>
          <p:cNvPicPr preferRelativeResize="0"/>
          <p:nvPr>
            <p:ph idx="1" type="body"/>
          </p:nvPr>
        </p:nvPicPr>
        <p:blipFill rotWithShape="1">
          <a:blip r:embed="rId4">
            <a:alphaModFix/>
          </a:blip>
          <a:srcRect b="0" l="0" r="0" t="0"/>
          <a:stretch/>
        </p:blipFill>
        <p:spPr>
          <a:xfrm>
            <a:off x="770011" y="1308538"/>
            <a:ext cx="10515600" cy="4717035"/>
          </a:xfrm>
          <a:prstGeom prst="rect">
            <a:avLst/>
          </a:prstGeom>
          <a:noFill/>
          <a:ln>
            <a:noFill/>
          </a:ln>
        </p:spPr>
      </p:pic>
      <p:sp>
        <p:nvSpPr>
          <p:cNvPr id="400" name="Google Shape;400;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sites global map markers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6" name="Google Shape;406;p50"/>
          <p:cNvPicPr preferRelativeResize="0"/>
          <p:nvPr>
            <p:ph idx="1" type="body"/>
          </p:nvPr>
        </p:nvPicPr>
        <p:blipFill rotWithShape="1">
          <a:blip r:embed="rId4">
            <a:alphaModFix/>
          </a:blip>
          <a:srcRect b="0" l="0" r="0" t="0"/>
          <a:stretch/>
        </p:blipFill>
        <p:spPr>
          <a:xfrm>
            <a:off x="770011" y="1253472"/>
            <a:ext cx="10687962" cy="4772101"/>
          </a:xfrm>
          <a:prstGeom prst="rect">
            <a:avLst/>
          </a:prstGeom>
          <a:noFill/>
          <a:ln>
            <a:noFill/>
          </a:ln>
        </p:spPr>
      </p:pic>
      <p:sp>
        <p:nvSpPr>
          <p:cNvPr id="407" name="Google Shape;407;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Markers showing launch sites with color labels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sp>
        <p:nvSpPr>
          <p:cNvPr id="412" name="Google Shape;412;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13" name="Google Shape;413;p51"/>
          <p:cNvPicPr preferRelativeResize="0"/>
          <p:nvPr>
            <p:ph idx="1" type="body"/>
          </p:nvPr>
        </p:nvPicPr>
        <p:blipFill rotWithShape="1">
          <a:blip r:embed="rId3">
            <a:alphaModFix/>
          </a:blip>
          <a:srcRect b="0" l="0" r="0" t="0"/>
          <a:stretch/>
        </p:blipFill>
        <p:spPr>
          <a:xfrm>
            <a:off x="770010" y="1362318"/>
            <a:ext cx="10092431" cy="5064893"/>
          </a:xfrm>
          <a:prstGeom prst="rect">
            <a:avLst/>
          </a:prstGeom>
          <a:noFill/>
          <a:ln>
            <a:noFill/>
          </a:ln>
        </p:spPr>
      </p:pic>
      <p:sp>
        <p:nvSpPr>
          <p:cNvPr id="414" name="Google Shape;414;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distance to landmarks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pic>
        <p:nvPicPr>
          <p:cNvPr id="423" name="Google Shape;423;p53"/>
          <p:cNvPicPr preferRelativeResize="0"/>
          <p:nvPr>
            <p:ph idx="1" type="body"/>
          </p:nvPr>
        </p:nvPicPr>
        <p:blipFill rotWithShape="1">
          <a:blip r:embed="rId4">
            <a:alphaModFix/>
          </a:blip>
          <a:srcRect b="0" l="0" r="0" t="0"/>
          <a:stretch/>
        </p:blipFill>
        <p:spPr>
          <a:xfrm>
            <a:off x="752019" y="1454291"/>
            <a:ext cx="10687962" cy="4772101"/>
          </a:xfrm>
          <a:prstGeom prst="rect">
            <a:avLst/>
          </a:prstGeom>
          <a:noFill/>
          <a:ln>
            <a:noFill/>
          </a:ln>
        </p:spPr>
      </p:pic>
      <p:sp>
        <p:nvSpPr>
          <p:cNvPr id="424" name="Google Shape;424;p53"/>
          <p:cNvSpPr txBox="1"/>
          <p:nvPr>
            <p:ph idx="12" type="sldNum"/>
          </p:nvPr>
        </p:nvSpPr>
        <p:spPr>
          <a:xfrm>
            <a:off x="8714772" y="6226392"/>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5" name="Google Shape;425;p53"/>
          <p:cNvSpPr txBox="1"/>
          <p:nvPr/>
        </p:nvSpPr>
        <p:spPr>
          <a:xfrm>
            <a:off x="770011" y="459822"/>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success percentage achieved by each launch site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828068" y="1530575"/>
            <a:ext cx="9766360" cy="449499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a:p>
          <a:p>
            <a:pPr indent="0" lvl="1" marL="457200" marR="0" rtl="0" algn="just">
              <a:lnSpc>
                <a:spcPct val="90000"/>
              </a:lnSpc>
              <a:spcBef>
                <a:spcPts val="1400"/>
              </a:spcBef>
              <a:spcAft>
                <a:spcPts val="0"/>
              </a:spcAft>
              <a:buClr>
                <a:srgbClr val="292929"/>
              </a:buClr>
              <a:buSzPts val="1800"/>
              <a:buFont typeface="Arial"/>
              <a:buNone/>
            </a:pPr>
            <a:r>
              <a:rPr b="0" i="0" lang="en-US" sz="1800" u="none" cap="none" strike="noStrike">
                <a:solidFill>
                  <a:srgbClr val="292929"/>
                </a:solidFill>
                <a:latin typeface="Arial"/>
                <a:ea typeface="Arial"/>
                <a:cs typeface="Arial"/>
                <a:sym typeface="Arial"/>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What factors determine if the rocket will land successfully?</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The interaction amongst various features that determine the success rate of a successful landing.</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What operating conditions needs to be in place to ensure a successful landing program.</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pic>
        <p:nvPicPr>
          <p:cNvPr id="430" name="Google Shape;430;p54"/>
          <p:cNvPicPr preferRelativeResize="0"/>
          <p:nvPr>
            <p:ph idx="1" type="body"/>
          </p:nvPr>
        </p:nvPicPr>
        <p:blipFill rotWithShape="1">
          <a:blip r:embed="rId3">
            <a:alphaModFix/>
          </a:blip>
          <a:srcRect b="0" l="0" r="0" t="0"/>
          <a:stretch/>
        </p:blipFill>
        <p:spPr>
          <a:xfrm>
            <a:off x="2123100" y="1242623"/>
            <a:ext cx="7790783" cy="4440746"/>
          </a:xfrm>
          <a:prstGeom prst="rect">
            <a:avLst/>
          </a:prstGeom>
          <a:noFill/>
          <a:ln>
            <a:noFill/>
          </a:ln>
        </p:spPr>
      </p:pic>
      <p:sp>
        <p:nvSpPr>
          <p:cNvPr id="431" name="Google Shape;431;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32" name="Google Shape;432;p54"/>
          <p:cNvSpPr txBox="1"/>
          <p:nvPr/>
        </p:nvSpPr>
        <p:spPr>
          <a:xfrm>
            <a:off x="1103586" y="727738"/>
            <a:ext cx="10476314" cy="514885"/>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Launch site with the highest launch success ratio</a:t>
            </a:r>
            <a:endParaRPr/>
          </a:p>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0B49CB"/>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sp>
        <p:nvSpPr>
          <p:cNvPr id="437" name="Google Shape;437;p55"/>
          <p:cNvSpPr txBox="1"/>
          <p:nvPr/>
        </p:nvSpPr>
        <p:spPr>
          <a:xfrm>
            <a:off x="838199" y="291090"/>
            <a:ext cx="10515599" cy="932688"/>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B49CB"/>
              </a:buClr>
              <a:buSzPts val="2500"/>
              <a:buFont typeface="Arial"/>
              <a:buNone/>
            </a:pPr>
            <a:r>
              <a:rPr lang="en-US" sz="2500">
                <a:solidFill>
                  <a:srgbClr val="0B49CB"/>
                </a:solidFill>
                <a:latin typeface="Arial"/>
                <a:ea typeface="Arial"/>
                <a:cs typeface="Arial"/>
                <a:sym typeface="Arial"/>
              </a:rPr>
              <a:t>Scatter plot of Payload vs Launch Outcome for all sites, with different payload selected in the range slider</a:t>
            </a:r>
            <a:endParaRPr/>
          </a:p>
        </p:txBody>
      </p:sp>
      <p:sp>
        <p:nvSpPr>
          <p:cNvPr id="438" name="Google Shape;438;p55"/>
          <p:cNvSpPr/>
          <p:nvPr/>
        </p:nvSpPr>
        <p:spPr>
          <a:xfrm rot="5400000">
            <a:off x="6032938" y="-6032938"/>
            <a:ext cx="126124" cy="121920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Graphical user interface, application&#10;&#10;Description automatically generated" id="439" name="Google Shape;439;p55"/>
          <p:cNvPicPr preferRelativeResize="0"/>
          <p:nvPr>
            <p:ph idx="1" type="body"/>
          </p:nvPr>
        </p:nvPicPr>
        <p:blipFill rotWithShape="1">
          <a:blip r:embed="rId3">
            <a:alphaModFix/>
          </a:blip>
          <a:srcRect b="0" l="0" r="0" t="0"/>
          <a:stretch/>
        </p:blipFill>
        <p:spPr>
          <a:xfrm>
            <a:off x="838200" y="2191367"/>
            <a:ext cx="10515599" cy="3785614"/>
          </a:xfrm>
          <a:prstGeom prst="rect">
            <a:avLst/>
          </a:prstGeom>
          <a:noFill/>
          <a:ln>
            <a:noFill/>
          </a:ln>
        </p:spPr>
      </p:pic>
      <p:sp>
        <p:nvSpPr>
          <p:cNvPr id="440" name="Google Shape;440;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8" name="Shape 448"/>
        <p:cNvGrpSpPr/>
        <p:nvPr/>
      </p:nvGrpSpPr>
      <p:grpSpPr>
        <a:xfrm>
          <a:off x="0" y="0"/>
          <a:ext cx="0" cy="0"/>
          <a:chOff x="0" y="0"/>
          <a:chExt cx="0" cy="0"/>
        </a:xfrm>
      </p:grpSpPr>
      <p:sp>
        <p:nvSpPr>
          <p:cNvPr id="449" name="Google Shape;449;p5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57"/>
          <p:cNvSpPr/>
          <p:nvPr/>
        </p:nvSpPr>
        <p:spPr>
          <a:xfrm>
            <a:off x="554416" y="36512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1" name="Google Shape;451;p57"/>
          <p:cNvSpPr txBox="1"/>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Classification Accuracy</a:t>
            </a:r>
            <a:endParaRPr/>
          </a:p>
        </p:txBody>
      </p:sp>
      <p:sp>
        <p:nvSpPr>
          <p:cNvPr id="452" name="Google Shape;452;p57"/>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3" name="Google Shape;453;p57"/>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4" name="Google Shape;454;p57"/>
          <p:cNvSpPr txBox="1"/>
          <p:nvPr>
            <p:ph idx="1" type="body"/>
          </p:nvPr>
        </p:nvSpPr>
        <p:spPr>
          <a:xfrm>
            <a:off x="5351164" y="586822"/>
            <a:ext cx="6002636" cy="1645920"/>
          </a:xfrm>
          <a:prstGeom prst="rect">
            <a:avLst/>
          </a:prstGeom>
          <a:noFill/>
          <a:ln>
            <a:noFill/>
          </a:ln>
        </p:spPr>
        <p:txBody>
          <a:bodyPr anchorCtr="0" anchor="ctr"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The decision tree classifier is the model with the highest classification accuracy</a:t>
            </a:r>
            <a:endParaRPr/>
          </a:p>
          <a:p>
            <a:pPr indent="-114300" lvl="0" marL="228600" marR="0" rtl="0" algn="l">
              <a:lnSpc>
                <a:spcPct val="90000"/>
              </a:lnSpc>
              <a:spcBef>
                <a:spcPts val="14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455" name="Google Shape;455;p57"/>
          <p:cNvPicPr preferRelativeResize="0"/>
          <p:nvPr/>
        </p:nvPicPr>
        <p:blipFill rotWithShape="1">
          <a:blip r:embed="rId3">
            <a:alphaModFix/>
          </a:blip>
          <a:srcRect b="0" l="0" r="0" t="0"/>
          <a:stretch/>
        </p:blipFill>
        <p:spPr>
          <a:xfrm>
            <a:off x="557784" y="2815221"/>
            <a:ext cx="11164824" cy="3321534"/>
          </a:xfrm>
          <a:prstGeom prst="rect">
            <a:avLst/>
          </a:prstGeom>
          <a:noFill/>
          <a:ln>
            <a:noFill/>
          </a:ln>
        </p:spPr>
      </p:pic>
      <p:sp>
        <p:nvSpPr>
          <p:cNvPr id="456" name="Google Shape;456;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7F7F7F"/>
                </a:solidFill>
                <a:latin typeface="Calibri"/>
                <a:ea typeface="Calibri"/>
                <a:cs typeface="Calibri"/>
                <a:sym typeface="Calibri"/>
              </a:rPr>
              <a:t>‹#›</a:t>
            </a:fld>
            <a:endParaRPr sz="1200">
              <a:solidFill>
                <a:srgbClr val="7F7F7F"/>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2" name="Google Shape;462;p58"/>
          <p:cNvSpPr txBox="1"/>
          <p:nvPr>
            <p:ph idx="1" type="body"/>
          </p:nvPr>
        </p:nvSpPr>
        <p:spPr>
          <a:xfrm>
            <a:off x="770011" y="2057400"/>
            <a:ext cx="5791563"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confusion matrix for the decision tree classifier shows that the classifier can distinguish between the different classes. The major problem is the false positives .i.e., unsuccessful landing marked as successful landing by the classifier.</a:t>
            </a:r>
            <a:endParaRPr/>
          </a:p>
        </p:txBody>
      </p:sp>
      <p:sp>
        <p:nvSpPr>
          <p:cNvPr id="463" name="Google Shape;463;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64" name="Google Shape;464;p58"/>
          <p:cNvPicPr preferRelativeResize="0"/>
          <p:nvPr/>
        </p:nvPicPr>
        <p:blipFill rotWithShape="1">
          <a:blip r:embed="rId4">
            <a:alphaModFix/>
          </a:blip>
          <a:srcRect b="0" l="0" r="0" t="0"/>
          <a:stretch/>
        </p:blipFill>
        <p:spPr>
          <a:xfrm>
            <a:off x="6561574" y="1880339"/>
            <a:ext cx="4281910" cy="309732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8" name="Shape 468"/>
        <p:cNvGrpSpPr/>
        <p:nvPr/>
      </p:nvGrpSpPr>
      <p:grpSpPr>
        <a:xfrm>
          <a:off x="0" y="0"/>
          <a:ext cx="0" cy="0"/>
          <a:chOff x="0" y="0"/>
          <a:chExt cx="0" cy="0"/>
        </a:xfrm>
      </p:grpSpPr>
      <p:sp>
        <p:nvSpPr>
          <p:cNvPr id="469" name="Google Shape;4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0" name="Google Shape;470;p59"/>
          <p:cNvSpPr txBox="1"/>
          <p:nvPr>
            <p:ph idx="1" type="body"/>
          </p:nvPr>
        </p:nvSpPr>
        <p:spPr>
          <a:xfrm>
            <a:off x="770011" y="1507254"/>
            <a:ext cx="10515600" cy="451832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We can conclude that:</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larger the flight amount at a launch site, the greater the success rate at a launch site.</a:t>
            </a:r>
            <a:endParaRPr/>
          </a:p>
          <a:p>
            <a:pPr indent="-228600" lvl="0" marL="228600" marR="0" rtl="0" algn="l">
              <a:lnSpc>
                <a:spcPct val="100000"/>
              </a:lnSpc>
              <a:spcBef>
                <a:spcPts val="1400"/>
              </a:spcBef>
              <a:spcAft>
                <a:spcPts val="0"/>
              </a:spcAft>
              <a:buClr>
                <a:schemeClr val="dk1"/>
              </a:buClr>
              <a:buSzPts val="2200"/>
              <a:buFont typeface="Arial"/>
              <a:buChar char="•"/>
            </a:pPr>
            <a:r>
              <a:rPr lang="en-US" sz="2200">
                <a:solidFill>
                  <a:schemeClr val="dk1"/>
                </a:solidFill>
                <a:latin typeface="Arial"/>
                <a:ea typeface="Arial"/>
                <a:cs typeface="Arial"/>
                <a:sym typeface="Arial"/>
              </a:rPr>
              <a:t>Launch success rate started to increase in 2013 till 2020.</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Orbits </a:t>
            </a:r>
            <a:r>
              <a:rPr lang="en-US" sz="2200">
                <a:solidFill>
                  <a:schemeClr val="dk1"/>
                </a:solidFill>
                <a:latin typeface="Arial"/>
                <a:ea typeface="Arial"/>
                <a:cs typeface="Arial"/>
                <a:sym typeface="Arial"/>
              </a:rPr>
              <a:t>ES-L1, GEO, HEO, SSO, VLEO had the most success rate.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KSC LC-39A had the most successful launches of any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Decision tree classifier is the best machine learning algorithm for this task.</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71" name="Google Shape;471;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 name="Google Shape;121;p20"/>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Data was collected using SpaceX API and web scraping from Wikipedia.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One-hot encoding was applied to categorical features</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2" name="Google Shape;122;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 name="Google Shape;128;p21"/>
          <p:cNvSpPr txBox="1"/>
          <p:nvPr>
            <p:ph idx="1" type="body"/>
          </p:nvPr>
        </p:nvSpPr>
        <p:spPr>
          <a:xfrm>
            <a:off x="770011" y="1403131"/>
            <a:ext cx="10218555" cy="4773832"/>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data was collected using various methods</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Data collection was done using get request to the SpaceX API.</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Next, we decoded the response content as a Json using .json() function call and turn it into a pandas dataframe using .json_normalize().</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We then cleaned the data, checked for missing values and fill in missing values where necessary.</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In addition, we performed web scraping from Wikipedia for Falcon 9 launch records with BeautifulSoup. </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The objective was to extract the launch records as HTML table, parse the table and convert it to a pandas dataframe for future analysis.</a:t>
            </a:r>
            <a:endParaRPr/>
          </a:p>
          <a:p>
            <a:pPr indent="-114300" lvl="1" marL="685800" marR="0" rtl="0" algn="l">
              <a:lnSpc>
                <a:spcPct val="100000"/>
              </a:lnSpc>
              <a:spcBef>
                <a:spcPts val="1400"/>
              </a:spcBef>
              <a:spcAft>
                <a:spcPts val="0"/>
              </a:spcAft>
              <a:buClr>
                <a:schemeClr val="dk1"/>
              </a:buClr>
              <a:buSzPts val="1800"/>
              <a:buFont typeface="Arial"/>
              <a:buNone/>
            </a:pPr>
            <a:r>
              <a:t/>
            </a:r>
            <a:endParaRPr b="0" i="0" sz="1800" u="none" cap="none" strike="noStrike">
              <a:solidFill>
                <a:srgbClr val="292929"/>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29" name="Google Shape;129;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 name="Google Shape;135;p22"/>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We used the get request to the SpaceX API to collect data, clean the requested data and did some basic data wrangling and formatting.</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link to the notebook is </a:t>
            </a:r>
            <a:r>
              <a:rPr b="0" i="0" lang="en-US" sz="2200" u="none" cap="none" strike="noStrike">
                <a:solidFill>
                  <a:srgbClr val="1C7DDB"/>
                </a:solidFill>
                <a:latin typeface="Arial"/>
                <a:ea typeface="Arial"/>
                <a:cs typeface="Arial"/>
                <a:sym typeface="Arial"/>
              </a:rPr>
              <a:t>https://github.com/chuksoo/IBM-Data-Science-Capstone-SpaceX/blob/main/Data%20Collection%20API.ipynb.</a:t>
            </a:r>
            <a:endParaRPr b="0" i="0" sz="2200" u="none" cap="none" strike="noStrike">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6" name="Google Shape;136;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7" name="Google Shape;137;p22"/>
          <p:cNvPicPr preferRelativeResize="0"/>
          <p:nvPr/>
        </p:nvPicPr>
        <p:blipFill rotWithShape="1">
          <a:blip r:embed="rId4">
            <a:alphaModFix/>
          </a:blip>
          <a:srcRect b="0" l="0" r="0" t="0"/>
          <a:stretch/>
        </p:blipFill>
        <p:spPr>
          <a:xfrm>
            <a:off x="6518511" y="1499088"/>
            <a:ext cx="4861273" cy="45270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23"/>
          <p:cNvSpPr txBox="1"/>
          <p:nvPr>
            <p:ph idx="1" type="body"/>
          </p:nvPr>
        </p:nvSpPr>
        <p:spPr>
          <a:xfrm>
            <a:off x="820738" y="1477108"/>
            <a:ext cx="4655614" cy="468984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applied web scrapping to webscrap Falcon 9 launch records with BeautifulSoup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parsed the table and converted it into a pandas dataframe.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latin typeface="Arial"/>
                <a:ea typeface="Arial"/>
                <a:cs typeface="Arial"/>
                <a:sym typeface="Arial"/>
              </a:rPr>
              <a:t>https://github.com/chuksoo/IBM-Data-Science-Capstone-SpaceX/blob/main/Data%20Collection%20with%20Web%20Scraping.ipynb.</a:t>
            </a:r>
            <a:endParaRPr sz="2200">
              <a:solidFill>
                <a:srgbClr val="292929"/>
              </a:solidFill>
              <a:latin typeface="Arial"/>
              <a:ea typeface="Arial"/>
              <a:cs typeface="Arial"/>
              <a:sym typeface="Arial"/>
            </a:endParaRPr>
          </a:p>
        </p:txBody>
      </p:sp>
      <p:sp>
        <p:nvSpPr>
          <p:cNvPr id="144" name="Google Shape;144;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5" name="Google Shape;145;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46" name="Google Shape;146;p23"/>
          <p:cNvSpPr txBox="1"/>
          <p:nvPr/>
        </p:nvSpPr>
        <p:spPr>
          <a:xfrm>
            <a:off x="5910262" y="1477108"/>
            <a:ext cx="4556797" cy="4689842"/>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p:txBody>
      </p:sp>
      <p:pic>
        <p:nvPicPr>
          <p:cNvPr id="147" name="Google Shape;147;p23"/>
          <p:cNvPicPr preferRelativeResize="0"/>
          <p:nvPr/>
        </p:nvPicPr>
        <p:blipFill rotWithShape="1">
          <a:blip r:embed="rId4">
            <a:alphaModFix/>
          </a:blip>
          <a:srcRect b="0" l="0" r="0" t="0"/>
          <a:stretch/>
        </p:blipFill>
        <p:spPr>
          <a:xfrm>
            <a:off x="5910262" y="1447559"/>
            <a:ext cx="4655614" cy="47788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